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721" r:id="rId2"/>
  </p:sldMasterIdLst>
  <p:notesMasterIdLst>
    <p:notesMasterId r:id="rId25"/>
  </p:notesMasterIdLst>
  <p:sldIdLst>
    <p:sldId id="365" r:id="rId3"/>
    <p:sldId id="377" r:id="rId4"/>
    <p:sldId id="363" r:id="rId5"/>
    <p:sldId id="314" r:id="rId6"/>
    <p:sldId id="335" r:id="rId7"/>
    <p:sldId id="347" r:id="rId8"/>
    <p:sldId id="346" r:id="rId9"/>
    <p:sldId id="349" r:id="rId10"/>
    <p:sldId id="358" r:id="rId11"/>
    <p:sldId id="359" r:id="rId12"/>
    <p:sldId id="360" r:id="rId13"/>
    <p:sldId id="366" r:id="rId14"/>
    <p:sldId id="369" r:id="rId15"/>
    <p:sldId id="371" r:id="rId16"/>
    <p:sldId id="372" r:id="rId17"/>
    <p:sldId id="368" r:id="rId18"/>
    <p:sldId id="374" r:id="rId19"/>
    <p:sldId id="375" r:id="rId20"/>
    <p:sldId id="367" r:id="rId21"/>
    <p:sldId id="376" r:id="rId22"/>
    <p:sldId id="373" r:id="rId23"/>
    <p:sldId id="356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68" autoAdjust="0"/>
    <p:restoredTop sz="85749" autoAdjust="0"/>
  </p:normalViewPr>
  <p:slideViewPr>
    <p:cSldViewPr>
      <p:cViewPr>
        <p:scale>
          <a:sx n="100" d="100"/>
          <a:sy n="100" d="100"/>
        </p:scale>
        <p:origin x="-1792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37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0A17A8-B87A-4B02-B1FC-CC57CAAA3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9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~5 minutes each game: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~5 minutes each game: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a pleasure to be part of this amazing project!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8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teach an introduction to game design class, and I’m going to try to distill the</a:t>
            </a:r>
            <a:r>
              <a:rPr lang="en-US" baseline="0" dirty="0" smtClean="0"/>
              <a:t> most important parts here, and then we’re actually going to design games.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4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1) Games bring people together across age, gender, culture, language.</a:t>
            </a:r>
            <a:endParaRPr lang="en-US" dirty="0" smtClean="0"/>
          </a:p>
          <a:p>
            <a:r>
              <a:rPr lang="en-US" dirty="0" smtClean="0"/>
              <a:t>2) Interdisciplinary pursuit</a:t>
            </a:r>
          </a:p>
          <a:p>
            <a:r>
              <a:rPr lang="en-US" dirty="0" smtClean="0"/>
              <a:t>3) Still</a:t>
            </a:r>
            <a:r>
              <a:rPr lang="en-US" baseline="0" dirty="0" smtClean="0"/>
              <a:t> </a:t>
            </a:r>
            <a:r>
              <a:rPr lang="en-US" dirty="0" smtClean="0"/>
              <a:t>near</a:t>
            </a:r>
            <a:r>
              <a:rPr lang="en-US" baseline="0" dirty="0" smtClean="0"/>
              <a:t> </a:t>
            </a:r>
            <a:r>
              <a:rPr lang="en-US" dirty="0" smtClean="0"/>
              <a:t>the beginning of this</a:t>
            </a:r>
            <a:r>
              <a:rPr lang="en-US" baseline="0" dirty="0" smtClean="0"/>
              <a:t> industry. The first game was developed ~60 years ago. First films were double that (120 years). Music, Painting, Sculpture, Drama have been around for millennia.</a:t>
            </a:r>
            <a:endParaRPr lang="en-US" dirty="0" smtClean="0"/>
          </a:p>
          <a:p>
            <a:r>
              <a:rPr lang="en-US" dirty="0" smtClean="0"/>
              <a:t>Laparoscopic </a:t>
            </a:r>
            <a:r>
              <a:rPr lang="en-US" dirty="0"/>
              <a:t>surgery.</a:t>
            </a:r>
            <a:r>
              <a:rPr lang="en-US" baseline="0" dirty="0"/>
              <a:t>  Game wasn’t even designed to help them, but it did</a:t>
            </a:r>
            <a:r>
              <a:rPr lang="en-US" baseline="0" dirty="0" smtClean="0"/>
              <a:t>. 2007. http://</a:t>
            </a:r>
            <a:r>
              <a:rPr lang="en-US" baseline="0" dirty="0" err="1" smtClean="0"/>
              <a:t>archsurg.ama-assn.org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cgi</a:t>
            </a:r>
            <a:r>
              <a:rPr lang="en-US" baseline="0" dirty="0" smtClean="0"/>
              <a:t>/content/short/142/2/181</a:t>
            </a:r>
            <a:endParaRPr lang="en-US" baseline="0" dirty="0"/>
          </a:p>
          <a:p>
            <a:r>
              <a:rPr lang="en-US" baseline="0" dirty="0"/>
              <a:t>First Person Shooters – driving at night, in the fog, peripheral vision</a:t>
            </a:r>
            <a:r>
              <a:rPr lang="en-US" baseline="0" dirty="0" smtClean="0"/>
              <a:t>. http://www.rochester.edu/news/show.php?id=3342</a:t>
            </a:r>
          </a:p>
          <a:p>
            <a:r>
              <a:rPr lang="en-US" baseline="0" dirty="0" smtClean="0"/>
              <a:t>4) Growing industry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necessarily programming, or art, or writing. Those</a:t>
            </a:r>
            <a:r>
              <a:rPr lang="en-US" baseline="0" dirty="0" smtClean="0"/>
              <a:t> skills help you make good decisions. Game developers vs. Game Designers.</a:t>
            </a:r>
          </a:p>
          <a:p>
            <a:r>
              <a:rPr lang="en-US" baseline="0" dirty="0" smtClean="0"/>
              <a:t>Many decisions, over and over.</a:t>
            </a:r>
          </a:p>
          <a:p>
            <a:r>
              <a:rPr lang="en-US" baseline="0" dirty="0" smtClean="0"/>
              <a:t>Everyone on the team can be a game designer – if you make decisions about how the game should be, then you are acting as a game designer.</a:t>
            </a:r>
          </a:p>
          <a:p>
            <a:r>
              <a:rPr lang="en-US" dirty="0" smtClean="0"/>
              <a:t>“Should” is a key word. Not “will</a:t>
            </a:r>
            <a:r>
              <a:rPr lang="en-US" baseline="0" dirty="0" smtClean="0"/>
              <a:t> be”. There is a bit of moral implication to it, and I think that’s right. Anyone creating things for this world has some responsibility, IMO, to think about what it is they are creating.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Jesse</a:t>
            </a:r>
            <a:r>
              <a:rPr lang="en-US" baseline="0" dirty="0" smtClean="0"/>
              <a:t> Schell, </a:t>
            </a:r>
            <a:r>
              <a:rPr lang="en-US" dirty="0" smtClean="0"/>
              <a:t>Art of Game Design, pg xxiv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Teamwork. Every work-related accomplishment</a:t>
            </a:r>
            <a:r>
              <a:rPr lang="en-US" baseline="0" dirty="0" smtClean="0"/>
              <a:t> has been done as part of a team. At Disney, at Z-Axis/Activision, at Pogo. It’s worthwhile to practice your teamwork skills.</a:t>
            </a:r>
          </a:p>
          <a:p>
            <a:r>
              <a:rPr lang="en-US" baseline="0" dirty="0" smtClean="0"/>
              <a:t>I love working with interdisciplinary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1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 discipline has its</a:t>
            </a:r>
            <a:r>
              <a:rPr lang="en-US" baseline="0" dirty="0" smtClean="0"/>
              <a:t> own methods.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5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and teamwork happening throughout</a:t>
            </a:r>
            <a:r>
              <a:rPr lang="en-US" baseline="0" dirty="0" smtClean="0"/>
              <a:t> the loop.</a:t>
            </a:r>
          </a:p>
          <a:p>
            <a:r>
              <a:rPr lang="en-US" dirty="0" smtClean="0"/>
              <a:t>Creative thinking happening</a:t>
            </a:r>
            <a:r>
              <a:rPr lang="en-US" baseline="0" dirty="0" smtClean="0"/>
              <a:t> during creation.</a:t>
            </a:r>
          </a:p>
          <a:p>
            <a:r>
              <a:rPr lang="en-US" baseline="0" dirty="0" smtClean="0"/>
              <a:t>Analytic thinking happening during refine.</a:t>
            </a:r>
          </a:p>
          <a:p>
            <a:r>
              <a:rPr lang="en-US" baseline="0" dirty="0" smtClean="0"/>
              <a:t>Observing and listening happens during the test. Game developers call this phase playtesting.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0A17A8-B87A-4B02-B1FC-CC57CAAA367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707886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258A9-B94E-4303-BE50-6B13BB0D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4613" y="381000"/>
            <a:ext cx="2066925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381000"/>
            <a:ext cx="6053138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147DB-33B9-44E5-843C-14AD23783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64EE3-14AC-457B-B909-658C704F3C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9C1F2E-C82E-400D-B0E5-89B2B2916F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8C5227-6312-400C-8D5B-450BC668E9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9251D-20C9-4C1E-AC69-C6EDBE2A9C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A8D9B2-0EAF-41E8-B2B4-103157B626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0BCE49-9736-4272-98F9-0E8BD60176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B05C63-00DE-49D0-BA4D-A8DBE41286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304800"/>
            <a:ext cx="8272463" cy="58477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 sz="2800">
                <a:latin typeface="Verdana" pitchFamily="34" charset="0"/>
              </a:defRPr>
            </a:lvl1pPr>
            <a:lvl2pPr>
              <a:buFont typeface="Verdana" pitchFamily="34" charset="0"/>
              <a:buChar char="◦"/>
              <a:defRPr sz="2400">
                <a:latin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latin typeface="Verdana" pitchFamily="34" charset="0"/>
              </a:defRPr>
            </a:lvl3pPr>
            <a:lvl4pPr>
              <a:buSzPct val="100000"/>
              <a:buFont typeface="Verdana" pitchFamily="34" charset="0"/>
              <a:buChar char="▫"/>
              <a:defRPr sz="1800">
                <a:latin typeface="Verdana" pitchFamily="34" charset="0"/>
              </a:defRPr>
            </a:lvl4pPr>
            <a:lvl5pPr>
              <a:spcAft>
                <a:spcPts val="2400"/>
              </a:spcAft>
              <a:buFont typeface="Arial" pitchFamily="34" charset="0"/>
              <a:buChar char="•"/>
              <a:defRPr sz="1600"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64EE3-14AC-457B-B909-658C704F3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54F87E03-5F5B-48BA-8784-0E3565834E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258A9-B94E-4303-BE50-6B13BB0D15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147DB-33B9-44E5-843C-14AD237838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C1F2E-C82E-400D-B0E5-89B2B2916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3962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3962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C5227-6312-400C-8D5B-450BC668E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9251D-20C9-4C1E-AC69-C6EDBE2A9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8D9B2-0EAF-41E8-B2B4-103157B62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BCE49-9736-4272-98F9-0E8BD6017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05C63-00DE-49D0-BA4D-A8DBE4128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77000"/>
            <a:ext cx="1006475" cy="361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87E03-5F5B-48BA-8784-0E3565834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07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381000"/>
            <a:ext cx="8272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smtClean="0"/>
          </a:p>
        </p:txBody>
      </p:sp>
      <p:sp>
        <p:nvSpPr>
          <p:cNvPr id="8199" name="Line 7"/>
          <p:cNvSpPr>
            <a:spLocks noChangeShapeType="1"/>
          </p:cNvSpPr>
          <p:nvPr userDrawn="1"/>
        </p:nvSpPr>
        <p:spPr bwMode="auto">
          <a:xfrm>
            <a:off x="152400" y="914400"/>
            <a:ext cx="876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229600" y="638175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fld id="{23B23217-2AF3-4985-8D92-93DB419B8C5F}" type="slidenum">
              <a:rPr lang="en-US" sz="1200" smtClean="0"/>
              <a:pPr algn="r">
                <a:defRPr/>
              </a:pPr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CC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pPr/>
              <a:t>8/13/13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Line 7"/>
          <p:cNvSpPr>
            <a:spLocks noChangeShapeType="1"/>
          </p:cNvSpPr>
          <p:nvPr userDrawn="1"/>
        </p:nvSpPr>
        <p:spPr bwMode="auto">
          <a:xfrm>
            <a:off x="152400" y="914400"/>
            <a:ext cx="8763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" y="2209800"/>
            <a:ext cx="9144000" cy="2057400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 smtClean="0"/>
              <a:t>Designing Games for Educational Impact</a:t>
            </a:r>
            <a:endParaRPr lang="en-US" sz="6000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Ira </a:t>
            </a:r>
            <a:r>
              <a:rPr lang="en-US" dirty="0"/>
              <a:t>Fay, Brandon Patton, </a:t>
            </a:r>
            <a:r>
              <a:rPr lang="en-US" dirty="0" smtClean="0"/>
              <a:t>Dave </a:t>
            </a:r>
            <a:r>
              <a:rPr lang="en-US" dirty="0" err="1" smtClean="0"/>
              <a:t>Tomczyk</a:t>
            </a:r>
            <a:endParaRPr lang="en-US" dirty="0"/>
          </a:p>
          <a:p>
            <a:pPr algn="ctr"/>
            <a:r>
              <a:rPr lang="en-US" dirty="0" smtClean="0"/>
              <a:t>8</a:t>
            </a:r>
            <a:r>
              <a:rPr lang="en-US" dirty="0" smtClean="0"/>
              <a:t>/14/</a:t>
            </a:r>
            <a:r>
              <a:rPr lang="en-US" dirty="0" smtClean="0"/>
              <a:t>13</a:t>
            </a:r>
          </a:p>
        </p:txBody>
      </p:sp>
      <p:pic>
        <p:nvPicPr>
          <p:cNvPr id="2" name="Picture 1" descr="gencon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698500"/>
            <a:ext cx="3086100" cy="135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Iteration!</a:t>
            </a:r>
            <a:endParaRPr lang="en-US" dirty="0"/>
          </a:p>
        </p:txBody>
      </p:sp>
      <p:pic>
        <p:nvPicPr>
          <p:cNvPr id="6" name="Picture 5" descr="Iteration.jpg"/>
          <p:cNvPicPr>
            <a:picLocks noChangeAspect="1"/>
          </p:cNvPicPr>
          <p:nvPr/>
        </p:nvPicPr>
        <p:blipFill>
          <a:blip r:embed="rId3"/>
          <a:srcRect t="8815"/>
          <a:stretch>
            <a:fillRect/>
          </a:stretch>
        </p:blipFill>
        <p:spPr>
          <a:xfrm>
            <a:off x="2286000" y="1600200"/>
            <a:ext cx="4800600" cy="304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772091"/>
          </a:xfrm>
        </p:spPr>
        <p:txBody>
          <a:bodyPr>
            <a:normAutofit/>
          </a:bodyPr>
          <a:lstStyle/>
          <a:p>
            <a:r>
              <a:rPr lang="en-US" dirty="0" smtClean="0"/>
              <a:t>No one gets it right on the first try</a:t>
            </a:r>
          </a:p>
          <a:p>
            <a:endParaRPr lang="en-US" sz="2400" dirty="0" smtClean="0"/>
          </a:p>
          <a:p>
            <a:r>
              <a:rPr lang="en-US" dirty="0" smtClean="0"/>
              <a:t>More iterations lead to a better product</a:t>
            </a:r>
          </a:p>
        </p:txBody>
      </p:sp>
    </p:spTree>
    <p:extLst>
      <p:ext uri="{BB962C8B-B14F-4D97-AF65-F5344CB8AC3E}">
        <p14:creationId xmlns:p14="http://schemas.microsoft.com/office/powerpoint/2010/main" val="382472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trike="sngStrike" dirty="0" smtClean="0"/>
              <a:t>Game Design</a:t>
            </a:r>
            <a:r>
              <a:rPr lang="en-US" dirty="0" smtClean="0"/>
              <a:t>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82809"/>
          </a:xfrm>
        </p:spPr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sz="2400" dirty="0" smtClean="0"/>
              <a:t>Written,</a:t>
            </a:r>
            <a:r>
              <a:rPr lang="en-US" sz="2400" dirty="0"/>
              <a:t> </a:t>
            </a:r>
            <a:r>
              <a:rPr lang="en-US" sz="2400" dirty="0" smtClean="0"/>
              <a:t>verbal, visual, aural, persuasive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Observing and listening</a:t>
            </a:r>
          </a:p>
          <a:p>
            <a:pPr lvl="1"/>
            <a:r>
              <a:rPr lang="en-US" sz="2400" dirty="0" smtClean="0"/>
              <a:t>Playtesting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800" dirty="0" smtClean="0"/>
          </a:p>
          <a:p>
            <a:r>
              <a:rPr lang="en-US" dirty="0" smtClean="0"/>
              <a:t>Creative thinking</a:t>
            </a:r>
          </a:p>
          <a:p>
            <a:pPr lvl="1"/>
            <a:r>
              <a:rPr lang="en-US" sz="2400" dirty="0" smtClean="0"/>
              <a:t>Resourcefulness</a:t>
            </a:r>
          </a:p>
          <a:p>
            <a:pPr marL="342900" lvl="1" indent="-342900">
              <a:buNone/>
            </a:pPr>
            <a:endParaRPr lang="en-US" sz="800" dirty="0" smtClean="0"/>
          </a:p>
          <a:p>
            <a:r>
              <a:rPr lang="en-US" dirty="0" smtClean="0"/>
              <a:t>Analytic thinking</a:t>
            </a:r>
          </a:p>
          <a:p>
            <a:pPr lvl="1"/>
            <a:r>
              <a:rPr lang="en-US" sz="2400" dirty="0" smtClean="0"/>
              <a:t>Attention to detail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800" dirty="0" smtClean="0"/>
          </a:p>
          <a:p>
            <a:r>
              <a:rPr lang="en-US" dirty="0" smtClean="0"/>
              <a:t>Teamwork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Storytelling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Character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Location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Relationship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Conflict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 Game!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534400" cy="4625609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10 minutes to design a game with constraints:</a:t>
            </a:r>
          </a:p>
          <a:p>
            <a:endParaRPr lang="en-US" dirty="0" smtClean="0"/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Must require exactly TWO (2) players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Each game should take ~5 minutes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Include at least a little story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610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Rock Paper Scissors with power ups and items</a:t>
            </a:r>
          </a:p>
          <a:p>
            <a:r>
              <a:rPr lang="en-US" dirty="0" smtClean="0"/>
              <a:t>Dexterity-based dice stacking</a:t>
            </a:r>
          </a:p>
          <a:p>
            <a:r>
              <a:rPr lang="en-US" dirty="0" smtClean="0"/>
              <a:t>Connect Four with weird gravity</a:t>
            </a:r>
          </a:p>
          <a:p>
            <a:r>
              <a:rPr lang="en-US" dirty="0" smtClean="0"/>
              <a:t>A guessing game with math</a:t>
            </a:r>
          </a:p>
          <a:p>
            <a:r>
              <a:rPr lang="en-US" dirty="0" smtClean="0"/>
              <a:t>A co-op storytelling game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Remember you need a </a:t>
            </a:r>
            <a:r>
              <a:rPr lang="en-US" b="1" dirty="0" smtClean="0"/>
              <a:t>story</a:t>
            </a:r>
            <a:r>
              <a:rPr lang="en-US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9463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610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Paper</a:t>
            </a:r>
          </a:p>
          <a:p>
            <a:r>
              <a:rPr lang="en-US" dirty="0" smtClean="0"/>
              <a:t>Index Cards</a:t>
            </a:r>
          </a:p>
          <a:p>
            <a:r>
              <a:rPr lang="en-US" dirty="0" smtClean="0"/>
              <a:t>Pens/Pencils</a:t>
            </a:r>
          </a:p>
          <a:p>
            <a:r>
              <a:rPr lang="en-US" dirty="0" smtClean="0"/>
              <a:t>Dice</a:t>
            </a:r>
          </a:p>
          <a:p>
            <a:r>
              <a:rPr lang="en-US" dirty="0" smtClean="0"/>
              <a:t>Playing Cards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Anything else you have with you!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463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610600" cy="4876800"/>
          </a:xfrm>
        </p:spPr>
        <p:txBody>
          <a:bodyPr/>
          <a:lstStyle/>
          <a:p>
            <a:r>
              <a:rPr lang="en-US" dirty="0" smtClean="0"/>
              <a:t>Story  </a:t>
            </a:r>
            <a:r>
              <a:rPr lang="en-US" sz="2400" dirty="0" smtClean="0"/>
              <a:t>(character, location, relationship, conflict)</a:t>
            </a:r>
          </a:p>
          <a:p>
            <a:r>
              <a:rPr lang="en-US" dirty="0" smtClean="0"/>
              <a:t>Game Setup</a:t>
            </a:r>
          </a:p>
          <a:p>
            <a:r>
              <a:rPr lang="en-US" dirty="0" smtClean="0"/>
              <a:t>Gameplay</a:t>
            </a:r>
          </a:p>
          <a:p>
            <a:r>
              <a:rPr lang="en-US" dirty="0" smtClean="0"/>
              <a:t>Winning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Unlike this slide, </a:t>
            </a:r>
            <a:r>
              <a:rPr lang="en-US" b="1" dirty="0" smtClean="0"/>
              <a:t>use pictures &amp; diagrams</a:t>
            </a:r>
          </a:p>
          <a:p>
            <a:r>
              <a:rPr lang="en-US" dirty="0" smtClean="0"/>
              <a:t>Ordered lists are your friend!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3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 Game!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625609"/>
          </a:xfrm>
        </p:spPr>
        <p:txBody>
          <a:bodyPr/>
          <a:lstStyle/>
          <a:p>
            <a:pPr marL="633222" indent="-514350">
              <a:buFont typeface="+mj-lt"/>
              <a:buAutoNum type="arabicParenR"/>
            </a:pPr>
            <a:r>
              <a:rPr lang="en-US" dirty="0" smtClean="0"/>
              <a:t>Must require exactly TWO (2) players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Each game should take ~5 minutes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Include at least a little story</a:t>
            </a:r>
          </a:p>
          <a:p>
            <a:pPr marL="633222" indent="-514350">
              <a:buFont typeface="+mj-lt"/>
              <a:buAutoNum type="arabicParenR"/>
            </a:pPr>
            <a:endParaRPr lang="en-US" dirty="0" smtClean="0"/>
          </a:p>
          <a:p>
            <a:pPr marL="633222" indent="-514350">
              <a:buNone/>
            </a:pPr>
            <a:endParaRPr lang="en-US" dirty="0" smtClean="0"/>
          </a:p>
          <a:p>
            <a:pPr marL="633222" indent="-5143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8" name="Picture 7" descr="IMG_0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0"/>
            <a:ext cx="3048000" cy="2286001"/>
          </a:xfrm>
          <a:prstGeom prst="rect">
            <a:avLst/>
          </a:prstGeom>
        </p:spPr>
      </p:pic>
      <p:pic>
        <p:nvPicPr>
          <p:cNvPr id="16" name="Picture 15" descr="pacific_ocean_from_space-1920x10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335" y="3124201"/>
            <a:ext cx="3259665" cy="1833562"/>
          </a:xfrm>
          <a:prstGeom prst="rect">
            <a:avLst/>
          </a:prstGeom>
        </p:spPr>
      </p:pic>
      <p:pic>
        <p:nvPicPr>
          <p:cNvPr id="17" name="Picture 16" descr="sun_rays_through_the_clouds_colorful-1920x10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025" y="3124200"/>
            <a:ext cx="3124200" cy="1757363"/>
          </a:xfrm>
          <a:prstGeom prst="rect">
            <a:avLst/>
          </a:prstGeom>
        </p:spPr>
      </p:pic>
      <p:pic>
        <p:nvPicPr>
          <p:cNvPr id="15" name="Picture 14" descr="Alask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2160" y="4800600"/>
            <a:ext cx="3291840" cy="2057400"/>
          </a:xfrm>
          <a:prstGeom prst="rect">
            <a:avLst/>
          </a:prstGeom>
        </p:spPr>
      </p:pic>
      <p:pic>
        <p:nvPicPr>
          <p:cNvPr id="10" name="Picture 9" descr="IMG_04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824412"/>
            <a:ext cx="2800350" cy="2100263"/>
          </a:xfrm>
          <a:prstGeom prst="rect">
            <a:avLst/>
          </a:prstGeom>
        </p:spPr>
      </p:pic>
      <p:pic>
        <p:nvPicPr>
          <p:cNvPr id="4" name="Picture 3" descr="ultimate icecream sandwic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26000"/>
            <a:ext cx="3048000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a Game!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534400" cy="4625609"/>
          </a:xfrm>
        </p:spPr>
        <p:txBody>
          <a:bodyPr/>
          <a:lstStyle/>
          <a:p>
            <a:pPr marL="633222" indent="-514350">
              <a:buFont typeface="+mj-lt"/>
              <a:buAutoNum type="arabicParenR"/>
            </a:pPr>
            <a:r>
              <a:rPr lang="en-US" dirty="0" smtClean="0"/>
              <a:t>Must require exactly TWO (2) players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Each game should take ~5 minutes</a:t>
            </a:r>
          </a:p>
          <a:p>
            <a:pPr marL="633222" indent="-514350">
              <a:buFont typeface="+mj-lt"/>
              <a:buAutoNum type="arabicParenR"/>
            </a:pPr>
            <a:r>
              <a:rPr lang="en-US" dirty="0" smtClean="0"/>
              <a:t>Include at least a little story</a:t>
            </a:r>
          </a:p>
          <a:p>
            <a:pPr marL="633222" indent="-514350">
              <a:buFont typeface="+mj-lt"/>
              <a:buAutoNum type="arabicParenR"/>
            </a:pPr>
            <a:endParaRPr lang="en-US" dirty="0" smtClean="0"/>
          </a:p>
          <a:p>
            <a:pPr marL="633222" indent="-514350">
              <a:buNone/>
            </a:pPr>
            <a:r>
              <a:rPr lang="en-US" dirty="0" smtClean="0"/>
              <a:t>Write your rules:</a:t>
            </a:r>
          </a:p>
          <a:p>
            <a:r>
              <a:rPr lang="en-US" dirty="0" smtClean="0"/>
              <a:t>Story</a:t>
            </a:r>
          </a:p>
          <a:p>
            <a:r>
              <a:rPr lang="en-US" dirty="0" smtClean="0"/>
              <a:t>Game Setup</a:t>
            </a:r>
          </a:p>
          <a:p>
            <a:r>
              <a:rPr lang="en-US" dirty="0" smtClean="0"/>
              <a:t>Gameplay</a:t>
            </a:r>
          </a:p>
          <a:p>
            <a:r>
              <a:rPr lang="en-US" dirty="0" smtClean="0"/>
              <a:t>Winning</a:t>
            </a:r>
          </a:p>
          <a:p>
            <a:pPr marL="633222" indent="-514350"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304800"/>
            <a:ext cx="8272463" cy="5847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Playtesting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0772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Pair up</a:t>
            </a:r>
          </a:p>
          <a:p>
            <a:r>
              <a:rPr lang="en-US" dirty="0" smtClean="0"/>
              <a:t>Introduce yourself</a:t>
            </a:r>
          </a:p>
          <a:p>
            <a:r>
              <a:rPr lang="en-US" dirty="0" smtClean="0"/>
              <a:t>Create an environment of honest feedback</a:t>
            </a:r>
          </a:p>
          <a:p>
            <a:r>
              <a:rPr lang="en-US" dirty="0" smtClean="0"/>
              <a:t>Listen carefully!</a:t>
            </a:r>
          </a:p>
        </p:txBody>
      </p:sp>
    </p:spTree>
    <p:extLst>
      <p:ext uri="{BB962C8B-B14F-4D97-AF65-F5344CB8AC3E}">
        <p14:creationId xmlns:p14="http://schemas.microsoft.com/office/powerpoint/2010/main" val="303340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lectronic-arts-logo-thumb.jpg"/>
          <p:cNvPicPr>
            <a:picLocks noChangeAspect="1"/>
          </p:cNvPicPr>
          <p:nvPr/>
        </p:nvPicPr>
        <p:blipFill>
          <a:blip r:embed="rId3" cstate="print"/>
          <a:srcRect l="14792" r="14208"/>
          <a:stretch>
            <a:fillRect/>
          </a:stretch>
        </p:blipFill>
        <p:spPr>
          <a:xfrm>
            <a:off x="53790" y="3886200"/>
            <a:ext cx="1666087" cy="1560490"/>
          </a:xfrm>
          <a:prstGeom prst="rect">
            <a:avLst/>
          </a:prstGeom>
        </p:spPr>
      </p:pic>
      <p:pic>
        <p:nvPicPr>
          <p:cNvPr id="4" name="Picture 3" descr="p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/>
          <a:stretch>
            <a:fillRect/>
          </a:stretch>
        </p:blipFill>
        <p:spPr>
          <a:xfrm>
            <a:off x="2057400" y="3962400"/>
            <a:ext cx="3581400" cy="1489249"/>
          </a:xfrm>
          <a:prstGeom prst="rect">
            <a:avLst/>
          </a:prstGeom>
        </p:spPr>
      </p:pic>
      <p:pic>
        <p:nvPicPr>
          <p:cNvPr id="6" name="Picture 5" descr="quinnipiac_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562600"/>
            <a:ext cx="3064934" cy="1253836"/>
          </a:xfrm>
          <a:prstGeom prst="rect">
            <a:avLst/>
          </a:prstGeom>
        </p:spPr>
      </p:pic>
      <p:pic>
        <p:nvPicPr>
          <p:cNvPr id="3" name="Picture 2" descr="ETC.jpe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6154" r="11112" b="7692"/>
          <a:stretch/>
        </p:blipFill>
        <p:spPr>
          <a:xfrm>
            <a:off x="7251700" y="1524000"/>
            <a:ext cx="1892300" cy="2133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 smtClean="0"/>
              <a:t>Us</a:t>
            </a:r>
            <a:endParaRPr lang="en-US" dirty="0"/>
          </a:p>
        </p:txBody>
      </p:sp>
      <p:pic>
        <p:nvPicPr>
          <p:cNvPr id="2" name="Picture 1" descr="hampshire-colleg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347982"/>
            <a:ext cx="1524000" cy="1510018"/>
          </a:xfrm>
          <a:prstGeom prst="rect">
            <a:avLst/>
          </a:prstGeom>
        </p:spPr>
      </p:pic>
      <p:pic>
        <p:nvPicPr>
          <p:cNvPr id="9" name="Picture 8" descr="Activision.png"/>
          <p:cNvPicPr>
            <a:picLocks noChangeAspect="1"/>
          </p:cNvPicPr>
          <p:nvPr/>
        </p:nvPicPr>
        <p:blipFill>
          <a:blip r:embed="rId8" cstate="print"/>
          <a:srcRect l="4909" t="38364" r="6364" b="36909"/>
          <a:stretch>
            <a:fillRect/>
          </a:stretch>
        </p:blipFill>
        <p:spPr>
          <a:xfrm>
            <a:off x="3657600" y="3048000"/>
            <a:ext cx="3124200" cy="870679"/>
          </a:xfrm>
          <a:prstGeom prst="rect">
            <a:avLst/>
          </a:prstGeom>
        </p:spPr>
      </p:pic>
      <p:pic>
        <p:nvPicPr>
          <p:cNvPr id="10" name="Picture 9" descr="disne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600" y="2983831"/>
            <a:ext cx="1676400" cy="9023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" y="1600200"/>
            <a:ext cx="405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Nerdcore</a:t>
            </a:r>
            <a:endParaRPr lang="en-US" sz="3600" dirty="0"/>
          </a:p>
          <a:p>
            <a:r>
              <a:rPr lang="en-US" sz="3600" dirty="0" smtClean="0"/>
              <a:t>Learning Logo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0" y="16764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NASA Logo?</a:t>
            </a:r>
          </a:p>
          <a:p>
            <a:r>
              <a:rPr lang="en-US" sz="3600" dirty="0" smtClean="0"/>
              <a:t>Other schools?</a:t>
            </a:r>
            <a:endParaRPr lang="en-US" sz="3600" dirty="0"/>
          </a:p>
        </p:txBody>
      </p:sp>
      <p:pic>
        <p:nvPicPr>
          <p:cNvPr id="14" name="Picture 13" descr="Fay_Games_Logo_WhiteBG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4396" r="19231" b="10439"/>
          <a:stretch/>
        </p:blipFill>
        <p:spPr>
          <a:xfrm>
            <a:off x="7322082" y="4267200"/>
            <a:ext cx="182191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8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304800"/>
            <a:ext cx="8272463" cy="5847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Playtesting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077200" cy="4953000"/>
          </a:xfrm>
        </p:spPr>
        <p:txBody>
          <a:bodyPr>
            <a:normAutofit/>
          </a:bodyPr>
          <a:lstStyle/>
          <a:p>
            <a:r>
              <a:rPr lang="en-US" dirty="0"/>
              <a:t>What actually </a:t>
            </a:r>
            <a:r>
              <a:rPr lang="en-US" dirty="0" smtClean="0"/>
              <a:t>happened?</a:t>
            </a:r>
            <a:endParaRPr lang="en-US" dirty="0"/>
          </a:p>
          <a:p>
            <a:pPr lvl="1"/>
            <a:r>
              <a:rPr lang="en-US" dirty="0" smtClean="0"/>
              <a:t>Who </a:t>
            </a:r>
            <a:r>
              <a:rPr lang="en-US" dirty="0"/>
              <a:t>did </a:t>
            </a:r>
            <a:r>
              <a:rPr lang="en-US" dirty="0" smtClean="0"/>
              <a:t>what, who won, how long did it take?</a:t>
            </a:r>
            <a:endParaRPr lang="en-US" dirty="0"/>
          </a:p>
          <a:p>
            <a:pPr lvl="1"/>
            <a:endParaRPr lang="en-US" sz="600" dirty="0"/>
          </a:p>
          <a:p>
            <a:r>
              <a:rPr lang="en-US" dirty="0" smtClean="0"/>
              <a:t>What was confusing?</a:t>
            </a:r>
          </a:p>
          <a:p>
            <a:pPr marL="342900" lvl="1" indent="-342900">
              <a:buNone/>
            </a:pPr>
            <a:endParaRPr lang="en-US" sz="600" dirty="0"/>
          </a:p>
          <a:p>
            <a:r>
              <a:rPr lang="en-US" dirty="0" smtClean="0"/>
              <a:t>Did the players have fun? Why?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What should change to increase fun?</a:t>
            </a:r>
          </a:p>
        </p:txBody>
      </p:sp>
    </p:spTree>
    <p:extLst>
      <p:ext uri="{BB962C8B-B14F-4D97-AF65-F5344CB8AC3E}">
        <p14:creationId xmlns:p14="http://schemas.microsoft.com/office/powerpoint/2010/main" val="303340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82809"/>
          </a:xfrm>
        </p:spPr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sz="2400" dirty="0" smtClean="0"/>
              <a:t>Written,</a:t>
            </a:r>
            <a:r>
              <a:rPr lang="en-US" sz="2400" dirty="0"/>
              <a:t> </a:t>
            </a:r>
            <a:r>
              <a:rPr lang="en-US" sz="2400" dirty="0" smtClean="0"/>
              <a:t>verbal, visual, aural, persuasive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Observing and listening</a:t>
            </a:r>
          </a:p>
          <a:p>
            <a:pPr lvl="1"/>
            <a:r>
              <a:rPr lang="en-US" sz="2400" dirty="0" smtClean="0"/>
              <a:t>Playtesting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800" dirty="0" smtClean="0"/>
          </a:p>
          <a:p>
            <a:r>
              <a:rPr lang="en-US" dirty="0" smtClean="0"/>
              <a:t>Creative thinking</a:t>
            </a:r>
          </a:p>
          <a:p>
            <a:pPr lvl="1"/>
            <a:r>
              <a:rPr lang="en-US" sz="2400" dirty="0" smtClean="0"/>
              <a:t>Resourcefulness</a:t>
            </a:r>
          </a:p>
          <a:p>
            <a:pPr marL="342900" lvl="1" indent="-342900">
              <a:buNone/>
            </a:pPr>
            <a:endParaRPr lang="en-US" sz="800" dirty="0" smtClean="0"/>
          </a:p>
          <a:p>
            <a:r>
              <a:rPr lang="en-US" dirty="0" smtClean="0"/>
              <a:t>Analytic thinking</a:t>
            </a:r>
          </a:p>
          <a:p>
            <a:pPr lvl="1"/>
            <a:r>
              <a:rPr lang="en-US" sz="2400" dirty="0" smtClean="0"/>
              <a:t>Attention to detail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800" dirty="0" smtClean="0"/>
          </a:p>
          <a:p>
            <a:r>
              <a:rPr lang="en-US" dirty="0" smtClean="0"/>
              <a:t>Teamwork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25609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http</a:t>
            </a:r>
            <a:r>
              <a:rPr lang="en-US" dirty="0" smtClean="0"/>
              <a:t>://</a:t>
            </a:r>
            <a:r>
              <a:rPr lang="en-US" dirty="0" err="1" smtClean="0"/>
              <a:t>irafay.com</a:t>
            </a:r>
            <a:r>
              <a:rPr lang="en-US" dirty="0" smtClean="0"/>
              <a:t>/</a:t>
            </a:r>
            <a:r>
              <a:rPr lang="en-US" dirty="0" err="1" smtClean="0"/>
              <a:t>GenCon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ultimate icecream sandwi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86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6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Design Crash Course</a:t>
            </a:r>
          </a:p>
          <a:p>
            <a:endParaRPr lang="en-US" dirty="0" smtClean="0"/>
          </a:p>
          <a:p>
            <a:r>
              <a:rPr lang="en-US" dirty="0" smtClean="0"/>
              <a:t>Practice!</a:t>
            </a:r>
          </a:p>
          <a:p>
            <a:endParaRPr lang="en-US" dirty="0" smtClean="0"/>
          </a:p>
          <a:p>
            <a:r>
              <a:rPr lang="en-US" dirty="0" smtClean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53719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Game Design?</a:t>
            </a:r>
            <a:endParaRPr lang="en-US" dirty="0"/>
          </a:p>
        </p:txBody>
      </p:sp>
      <p:pic>
        <p:nvPicPr>
          <p:cNvPr id="4" name="Picture 3" descr="Video-Games-Pos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22508"/>
            <a:ext cx="3581400" cy="500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Game Design?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“Game design is the act of deciding what a game should be.”</a:t>
            </a:r>
            <a:br>
              <a:rPr lang="en-US" dirty="0" smtClean="0"/>
            </a:br>
            <a:r>
              <a:rPr lang="en-US" dirty="0" smtClean="0"/>
              <a:t>		-Jesse Schell, </a:t>
            </a:r>
            <a:r>
              <a:rPr lang="en-US" i="1" dirty="0" smtClean="0"/>
              <a:t>The Art of Game Design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Game Design Skills?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5082809"/>
          </a:xfrm>
        </p:spPr>
        <p:txBody>
          <a:bodyPr/>
          <a:lstStyle/>
          <a:p>
            <a:r>
              <a:rPr lang="en-US" dirty="0" smtClean="0"/>
              <a:t>Communication</a:t>
            </a:r>
          </a:p>
          <a:p>
            <a:pPr lvl="1"/>
            <a:r>
              <a:rPr lang="en-US" sz="2400" dirty="0" smtClean="0"/>
              <a:t>Written,</a:t>
            </a:r>
            <a:r>
              <a:rPr lang="en-US" sz="2400" dirty="0"/>
              <a:t> </a:t>
            </a:r>
            <a:r>
              <a:rPr lang="en-US" sz="2400" dirty="0" smtClean="0"/>
              <a:t>verbal, visual, aural, persuasive</a:t>
            </a:r>
          </a:p>
          <a:p>
            <a:pPr lvl="1"/>
            <a:endParaRPr lang="en-US" sz="800" dirty="0" smtClean="0"/>
          </a:p>
          <a:p>
            <a:r>
              <a:rPr lang="en-US" dirty="0" smtClean="0"/>
              <a:t>Observing and listening</a:t>
            </a:r>
          </a:p>
          <a:p>
            <a:pPr lvl="1"/>
            <a:r>
              <a:rPr lang="en-US" sz="2400" dirty="0" smtClean="0"/>
              <a:t>Playtesting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800" dirty="0" smtClean="0"/>
          </a:p>
          <a:p>
            <a:r>
              <a:rPr lang="en-US" dirty="0" smtClean="0"/>
              <a:t>Creative thinking</a:t>
            </a:r>
          </a:p>
          <a:p>
            <a:pPr lvl="1"/>
            <a:r>
              <a:rPr lang="en-US" sz="2400" dirty="0" smtClean="0"/>
              <a:t>Resourcefulness</a:t>
            </a:r>
          </a:p>
          <a:p>
            <a:pPr marL="342900" lvl="1" indent="-342900">
              <a:buNone/>
            </a:pPr>
            <a:endParaRPr lang="en-US" sz="800" dirty="0" smtClean="0"/>
          </a:p>
          <a:p>
            <a:r>
              <a:rPr lang="en-US" dirty="0" smtClean="0"/>
              <a:t>Analytic thinking</a:t>
            </a:r>
          </a:p>
          <a:p>
            <a:pPr lvl="1"/>
            <a:r>
              <a:rPr lang="en-US" sz="2400" dirty="0" smtClean="0"/>
              <a:t>Attention to detail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US" sz="800" dirty="0" smtClean="0"/>
          </a:p>
          <a:p>
            <a:r>
              <a:rPr lang="en-US" dirty="0" smtClean="0"/>
              <a:t>Teamwork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0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477000" cy="501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26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Methodology</a:t>
            </a:r>
            <a:endParaRPr lang="en-US" dirty="0"/>
          </a:p>
        </p:txBody>
      </p:sp>
      <p:pic>
        <p:nvPicPr>
          <p:cNvPr id="4" name="Picture 3" descr="success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2111807"/>
            <a:ext cx="6115050" cy="406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2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11427</TotalTime>
  <Words>816</Words>
  <Application>Microsoft Macintosh PowerPoint</Application>
  <PresentationFormat>On-screen Show (4:3)</PresentationFormat>
  <Paragraphs>172</Paragraphs>
  <Slides>22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1_Default Design</vt:lpstr>
      <vt:lpstr>Module</vt:lpstr>
      <vt:lpstr>Designing Games for Educational Impact</vt:lpstr>
      <vt:lpstr>About Us</vt:lpstr>
      <vt:lpstr>Overview</vt:lpstr>
      <vt:lpstr>Why Study Game Design?</vt:lpstr>
      <vt:lpstr>What is Game Design? </vt:lpstr>
      <vt:lpstr>What are Game Design Skills?</vt:lpstr>
      <vt:lpstr>Game Design Skills</vt:lpstr>
      <vt:lpstr>Teamwork</vt:lpstr>
      <vt:lpstr>Game Design Methodology</vt:lpstr>
      <vt:lpstr>Iteration!</vt:lpstr>
      <vt:lpstr>Game Design Skills</vt:lpstr>
      <vt:lpstr>Storytelling</vt:lpstr>
      <vt:lpstr>Design a Game!</vt:lpstr>
      <vt:lpstr>Examples</vt:lpstr>
      <vt:lpstr>Materials</vt:lpstr>
      <vt:lpstr>Game Rules</vt:lpstr>
      <vt:lpstr>Design a Game!</vt:lpstr>
      <vt:lpstr>Design a Game!</vt:lpstr>
      <vt:lpstr>Playtesting</vt:lpstr>
      <vt:lpstr>Playtesting</vt:lpstr>
      <vt:lpstr>Game Design Skills</vt:lpstr>
      <vt:lpstr>Thank you!</vt:lpstr>
    </vt:vector>
  </TitlesOfParts>
  <Company>Electronic Arts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FY09 Plan  March 2008</dc:title>
  <dc:creator>Ira Fay</dc:creator>
  <cp:lastModifiedBy>Ira Fay</cp:lastModifiedBy>
  <cp:revision>372</cp:revision>
  <dcterms:created xsi:type="dcterms:W3CDTF">2011-04-15T04:04:00Z</dcterms:created>
  <dcterms:modified xsi:type="dcterms:W3CDTF">2013-08-14T12:52:20Z</dcterms:modified>
</cp:coreProperties>
</file>